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E83753-9F64-4368-8CD2-BE691A4D2DAB}" type="datetimeFigureOut">
              <a:rPr lang="en-US" smtClean="0"/>
              <a:pPr/>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3753-9F64-4368-8CD2-BE691A4D2DAB}" type="datetimeFigureOut">
              <a:rPr lang="en-US" smtClean="0"/>
              <a:pPr/>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3753-9F64-4368-8CD2-BE691A4D2DAB}" type="datetimeFigureOut">
              <a:rPr lang="en-US" smtClean="0"/>
              <a:pPr/>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3753-9F64-4368-8CD2-BE691A4D2DAB}" type="datetimeFigureOut">
              <a:rPr lang="en-US" smtClean="0"/>
              <a:pPr/>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3753-9F64-4368-8CD2-BE691A4D2DAB}" type="datetimeFigureOut">
              <a:rPr lang="en-US" smtClean="0"/>
              <a:pPr/>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E83753-9F64-4368-8CD2-BE691A4D2DAB}" type="datetimeFigureOut">
              <a:rPr lang="en-US" smtClean="0"/>
              <a:pPr/>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E83753-9F64-4368-8CD2-BE691A4D2DAB}" type="datetimeFigureOut">
              <a:rPr lang="en-US" smtClean="0"/>
              <a:pPr/>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E83753-9F64-4368-8CD2-BE691A4D2DAB}" type="datetimeFigureOut">
              <a:rPr lang="en-US" smtClean="0"/>
              <a:pPr/>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3753-9F64-4368-8CD2-BE691A4D2DAB}" type="datetimeFigureOut">
              <a:rPr lang="en-US" smtClean="0"/>
              <a:pPr/>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3753-9F64-4368-8CD2-BE691A4D2DAB}" type="datetimeFigureOut">
              <a:rPr lang="en-US" smtClean="0"/>
              <a:pPr/>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3753-9F64-4368-8CD2-BE691A4D2DAB}" type="datetimeFigureOut">
              <a:rPr lang="en-US" smtClean="0"/>
              <a:pPr/>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EEE71-CA39-4AD6-90A2-560DA48804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83753-9F64-4368-8CD2-BE691A4D2DAB}" type="datetimeFigureOut">
              <a:rPr lang="en-US" smtClean="0"/>
              <a:pPr/>
              <a:t>12/2/2019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EEE71-CA39-4AD6-90A2-560DA48804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85800"/>
          </a:xfrm>
        </p:spPr>
        <p:txBody>
          <a:bodyPr>
            <a:normAutofit/>
          </a:bodyPr>
          <a:lstStyle/>
          <a:p>
            <a:r>
              <a:rPr lang="en-US" sz="3600" dirty="0" smtClean="0">
                <a:solidFill>
                  <a:schemeClr val="accent2">
                    <a:lumMod val="75000"/>
                  </a:schemeClr>
                </a:solidFill>
                <a:latin typeface="Arial Black" pitchFamily="34" charset="0"/>
              </a:rPr>
              <a:t>Environmental Protection Act</a:t>
            </a:r>
            <a:endParaRPr lang="en-US" sz="3600" dirty="0">
              <a:solidFill>
                <a:schemeClr val="accent2">
                  <a:lumMod val="75000"/>
                </a:schemeClr>
              </a:solidFill>
              <a:latin typeface="Arial Black" pitchFamily="34" charset="0"/>
            </a:endParaRPr>
          </a:p>
        </p:txBody>
      </p:sp>
      <p:sp>
        <p:nvSpPr>
          <p:cNvPr id="3" name="Subtitle 2"/>
          <p:cNvSpPr>
            <a:spLocks noGrp="1"/>
          </p:cNvSpPr>
          <p:nvPr>
            <p:ph type="subTitle" idx="1"/>
          </p:nvPr>
        </p:nvSpPr>
        <p:spPr>
          <a:xfrm>
            <a:off x="152400" y="914400"/>
            <a:ext cx="8839200" cy="5638800"/>
          </a:xfrm>
        </p:spPr>
        <p:txBody>
          <a:bodyPr>
            <a:normAutofit fontScale="92500" lnSpcReduction="10000"/>
          </a:bodyPr>
          <a:lstStyle/>
          <a:p>
            <a:pPr algn="l">
              <a:buFont typeface="Wingdings" pitchFamily="2" charset="2"/>
              <a:buChar char="v"/>
            </a:pPr>
            <a:r>
              <a:rPr lang="en-US" dirty="0" smtClean="0">
                <a:solidFill>
                  <a:schemeClr val="tx2"/>
                </a:solidFill>
                <a:latin typeface="Baskerville Old Face" pitchFamily="18" charset="0"/>
              </a:rPr>
              <a:t>An act to provide for the protection and improvement of environment and for matters connected therewith decision were taken at the United Nations Conference on the Human environment held at Stockholm in June, 1972, in which India participated, to take appropriate steps for the protection and improvement of human environment.</a:t>
            </a:r>
          </a:p>
          <a:p>
            <a:pPr algn="l">
              <a:buFont typeface="Wingdings" pitchFamily="2" charset="2"/>
              <a:buChar char="v"/>
            </a:pPr>
            <a:r>
              <a:rPr lang="en-US" dirty="0" smtClean="0">
                <a:solidFill>
                  <a:schemeClr val="tx2"/>
                </a:solidFill>
                <a:latin typeface="Baskerville Old Face" pitchFamily="18" charset="0"/>
              </a:rPr>
              <a:t>The protection and improvement of environment and the prevention of hazards to human beings, other living creatures, plant and property.</a:t>
            </a:r>
          </a:p>
          <a:p>
            <a:pPr algn="l">
              <a:buFont typeface="Wingdings" pitchFamily="2" charset="2"/>
              <a:buChar char="v"/>
            </a:pPr>
            <a:r>
              <a:rPr lang="en-US" dirty="0" smtClean="0">
                <a:solidFill>
                  <a:schemeClr val="tx2"/>
                </a:solidFill>
                <a:latin typeface="Baskerville Old Face" pitchFamily="18" charset="0"/>
              </a:rPr>
              <a:t>The following salient features of the environment protection act are.</a:t>
            </a:r>
            <a:endParaRPr lang="en-US" dirty="0">
              <a:solidFill>
                <a:schemeClr val="tx2"/>
              </a:solidFill>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i="1" dirty="0" smtClean="0">
                <a:solidFill>
                  <a:schemeClr val="accent2">
                    <a:lumMod val="75000"/>
                  </a:schemeClr>
                </a:solidFill>
                <a:latin typeface="Arial Black" pitchFamily="34" charset="0"/>
              </a:rPr>
              <a:t>Continued</a:t>
            </a:r>
            <a:endParaRPr lang="en-US" i="1" dirty="0">
              <a:solidFill>
                <a:schemeClr val="accent2">
                  <a:lumMod val="75000"/>
                </a:schemeClr>
              </a:solidFill>
              <a:latin typeface="Arial Black" pitchFamily="34" charset="0"/>
            </a:endParaRPr>
          </a:p>
        </p:txBody>
      </p:sp>
      <p:sp>
        <p:nvSpPr>
          <p:cNvPr id="3" name="Content Placeholder 2"/>
          <p:cNvSpPr>
            <a:spLocks noGrp="1"/>
          </p:cNvSpPr>
          <p:nvPr>
            <p:ph idx="1"/>
          </p:nvPr>
        </p:nvSpPr>
        <p:spPr>
          <a:xfrm>
            <a:off x="152400" y="914400"/>
            <a:ext cx="8763000" cy="5791200"/>
          </a:xfrm>
        </p:spPr>
        <p:txBody>
          <a:bodyPr>
            <a:normAutofit fontScale="92500" lnSpcReduction="10000"/>
          </a:bodyPr>
          <a:lstStyle/>
          <a:p>
            <a:pPr>
              <a:buFont typeface="Wingdings" pitchFamily="2" charset="2"/>
              <a:buChar char="v"/>
            </a:pPr>
            <a:r>
              <a:rPr lang="en-US" dirty="0" smtClean="0">
                <a:solidFill>
                  <a:schemeClr val="tx2"/>
                </a:solidFill>
                <a:latin typeface="Aharoni" pitchFamily="2" charset="-79"/>
                <a:cs typeface="Aharoni" pitchFamily="2" charset="-79"/>
              </a:rPr>
              <a:t>Environment</a:t>
            </a:r>
          </a:p>
          <a:p>
            <a:pPr>
              <a:buFont typeface="Wingdings" pitchFamily="2" charset="2"/>
              <a:buChar char="v"/>
            </a:pPr>
            <a:r>
              <a:rPr lang="en-US" dirty="0" smtClean="0">
                <a:solidFill>
                  <a:schemeClr val="tx2"/>
                </a:solidFill>
                <a:latin typeface="Aharoni" pitchFamily="2" charset="-79"/>
                <a:cs typeface="Aharoni" pitchFamily="2" charset="-79"/>
              </a:rPr>
              <a:t>Environmental pollutant” </a:t>
            </a:r>
            <a:r>
              <a:rPr lang="en-US" dirty="0" smtClean="0">
                <a:solidFill>
                  <a:schemeClr val="tx2"/>
                </a:solidFill>
                <a:latin typeface="Baskerville Old Face" pitchFamily="18" charset="0"/>
              </a:rPr>
              <a:t>mean any solid, liquid or gaseous substances present in such concentration as may be, or tend to be, injurious to environment</a:t>
            </a:r>
            <a:r>
              <a:rPr lang="en-US" dirty="0" smtClean="0">
                <a:solidFill>
                  <a:schemeClr val="tx2"/>
                </a:solidFill>
              </a:rPr>
              <a:t>.</a:t>
            </a:r>
          </a:p>
          <a:p>
            <a:pPr>
              <a:buFont typeface="Wingdings" pitchFamily="2" charset="2"/>
              <a:buChar char="v"/>
            </a:pPr>
            <a:r>
              <a:rPr lang="en-US" dirty="0" smtClean="0">
                <a:solidFill>
                  <a:schemeClr val="tx2"/>
                </a:solidFill>
                <a:latin typeface="Aharoni" pitchFamily="2" charset="-79"/>
                <a:cs typeface="Aharoni" pitchFamily="2" charset="-79"/>
              </a:rPr>
              <a:t>General powers of the central Government</a:t>
            </a:r>
          </a:p>
          <a:p>
            <a:pPr>
              <a:buFont typeface="Wingdings" pitchFamily="2" charset="2"/>
              <a:buChar char="v"/>
            </a:pPr>
            <a:r>
              <a:rPr lang="en-US" dirty="0" smtClean="0">
                <a:solidFill>
                  <a:schemeClr val="tx2"/>
                </a:solidFill>
                <a:latin typeface="Aharoni" pitchFamily="2" charset="-79"/>
                <a:cs typeface="Aharoni" pitchFamily="2" charset="-79"/>
              </a:rPr>
              <a:t>Co-ordination of action by state Government officers and other authorities.</a:t>
            </a:r>
          </a:p>
          <a:p>
            <a:pPr>
              <a:buFont typeface="Wingdings" pitchFamily="2" charset="2"/>
              <a:buChar char="v"/>
            </a:pPr>
            <a:r>
              <a:rPr lang="en-US" dirty="0" smtClean="0">
                <a:solidFill>
                  <a:schemeClr val="tx2"/>
                </a:solidFill>
                <a:latin typeface="Aharoni" pitchFamily="2" charset="-79"/>
                <a:cs typeface="Aharoni" pitchFamily="2" charset="-79"/>
              </a:rPr>
              <a:t>Every state board shall maintain a register containing particulars of condition about environment.</a:t>
            </a:r>
          </a:p>
          <a:p>
            <a:pPr>
              <a:buFont typeface="Wingdings" pitchFamily="2" charset="2"/>
              <a:buChar char="v"/>
            </a:pPr>
            <a:r>
              <a:rPr lang="en-US" dirty="0" smtClean="0">
                <a:solidFill>
                  <a:schemeClr val="tx2"/>
                </a:solidFill>
                <a:latin typeface="Aharoni" pitchFamily="2" charset="-79"/>
                <a:cs typeface="Aharoni" pitchFamily="2" charset="-79"/>
              </a:rPr>
              <a:t>Emergency measures</a:t>
            </a:r>
          </a:p>
          <a:p>
            <a:pPr>
              <a:buFont typeface="Wingdings" pitchFamily="2" charset="2"/>
              <a:buChar char="v"/>
            </a:pPr>
            <a:r>
              <a:rPr lang="en-US" dirty="0" smtClean="0">
                <a:solidFill>
                  <a:schemeClr val="tx2"/>
                </a:solidFill>
                <a:latin typeface="Aharoni" pitchFamily="2" charset="-79"/>
                <a:cs typeface="Aharoni" pitchFamily="2" charset="-79"/>
              </a:rPr>
              <a:t>Penalties and Procedure</a:t>
            </a:r>
            <a:endParaRPr lang="en-US" dirty="0">
              <a:solidFill>
                <a:schemeClr val="tx2"/>
              </a:solidFill>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chemeClr val="accent2">
                    <a:lumMod val="75000"/>
                  </a:schemeClr>
                </a:solidFill>
                <a:latin typeface="Arial Black" pitchFamily="34" charset="0"/>
              </a:rPr>
              <a:t>AIR POLLUTION ACT, 1981</a:t>
            </a:r>
            <a:endParaRPr lang="en-US" dirty="0">
              <a:solidFill>
                <a:schemeClr val="accent2">
                  <a:lumMod val="75000"/>
                </a:schemeClr>
              </a:solidFill>
              <a:latin typeface="Arial Black" pitchFamily="34" charset="0"/>
            </a:endParaRPr>
          </a:p>
        </p:txBody>
      </p:sp>
      <p:sp>
        <p:nvSpPr>
          <p:cNvPr id="3" name="Content Placeholder 2"/>
          <p:cNvSpPr>
            <a:spLocks noGrp="1"/>
          </p:cNvSpPr>
          <p:nvPr>
            <p:ph idx="1"/>
          </p:nvPr>
        </p:nvSpPr>
        <p:spPr>
          <a:xfrm>
            <a:off x="304800" y="990600"/>
            <a:ext cx="8610600" cy="5638800"/>
          </a:xfrm>
        </p:spPr>
        <p:txBody>
          <a:bodyPr>
            <a:normAutofit fontScale="85000" lnSpcReduction="20000"/>
          </a:bodyPr>
          <a:lstStyle/>
          <a:p>
            <a:pPr>
              <a:buFont typeface="Wingdings" pitchFamily="2" charset="2"/>
              <a:buChar char="v"/>
            </a:pPr>
            <a:r>
              <a:rPr lang="en-US" dirty="0" smtClean="0">
                <a:solidFill>
                  <a:schemeClr val="tx2"/>
                </a:solidFill>
                <a:latin typeface="Baskerville Old Face" pitchFamily="18" charset="0"/>
              </a:rPr>
              <a:t>An act to provide for the prevention, control and abatement of air pollution, for the establishment, with a view to carrying out the aforesaid purposes. </a:t>
            </a:r>
          </a:p>
          <a:p>
            <a:pPr>
              <a:buFont typeface="Wingdings" pitchFamily="2" charset="2"/>
              <a:buChar char="v"/>
            </a:pPr>
            <a:r>
              <a:rPr lang="en-US" dirty="0" smtClean="0">
                <a:solidFill>
                  <a:schemeClr val="tx2"/>
                </a:solidFill>
                <a:latin typeface="Baskerville Old Face" pitchFamily="18" charset="0"/>
              </a:rPr>
              <a:t>1) Air pollutant</a:t>
            </a:r>
          </a:p>
          <a:p>
            <a:pPr>
              <a:buFont typeface="Wingdings" pitchFamily="2" charset="2"/>
              <a:buChar char="v"/>
            </a:pPr>
            <a:r>
              <a:rPr lang="en-US" dirty="0" smtClean="0">
                <a:solidFill>
                  <a:schemeClr val="tx2"/>
                </a:solidFill>
                <a:latin typeface="Baskerville Old Face" pitchFamily="18" charset="0"/>
              </a:rPr>
              <a:t>2) Air pollution</a:t>
            </a:r>
          </a:p>
          <a:p>
            <a:pPr>
              <a:buFont typeface="Wingdings" pitchFamily="2" charset="2"/>
              <a:buChar char="v"/>
            </a:pPr>
            <a:r>
              <a:rPr lang="en-US" dirty="0" smtClean="0">
                <a:solidFill>
                  <a:schemeClr val="tx2"/>
                </a:solidFill>
                <a:latin typeface="Baskerville Old Face" pitchFamily="18" charset="0"/>
              </a:rPr>
              <a:t>3) Automobile</a:t>
            </a:r>
          </a:p>
          <a:p>
            <a:pPr>
              <a:buFont typeface="Wingdings" pitchFamily="2" charset="2"/>
              <a:buChar char="v"/>
            </a:pPr>
            <a:r>
              <a:rPr lang="en-US" dirty="0" smtClean="0">
                <a:solidFill>
                  <a:schemeClr val="tx2"/>
                </a:solidFill>
                <a:latin typeface="Baskerville Old Face" pitchFamily="18" charset="0"/>
              </a:rPr>
              <a:t>4) Emission</a:t>
            </a:r>
          </a:p>
          <a:p>
            <a:pPr>
              <a:buFont typeface="Wingdings" pitchFamily="2" charset="2"/>
              <a:buChar char="v"/>
            </a:pPr>
            <a:r>
              <a:rPr lang="en-US" dirty="0" smtClean="0">
                <a:solidFill>
                  <a:schemeClr val="tx2"/>
                </a:solidFill>
                <a:latin typeface="Baskerville Old Face" pitchFamily="18" charset="0"/>
              </a:rPr>
              <a:t>5) Central board for the prevention and control of air pollution</a:t>
            </a:r>
          </a:p>
          <a:p>
            <a:pPr>
              <a:buFont typeface="Wingdings" pitchFamily="2" charset="2"/>
              <a:buChar char="v"/>
            </a:pPr>
            <a:r>
              <a:rPr lang="en-US" dirty="0" smtClean="0">
                <a:solidFill>
                  <a:schemeClr val="tx2"/>
                </a:solidFill>
                <a:latin typeface="Baskerville Old Face" pitchFamily="18" charset="0"/>
              </a:rPr>
              <a:t>Constitution of state boards</a:t>
            </a:r>
          </a:p>
          <a:p>
            <a:pPr>
              <a:buFont typeface="Wingdings" pitchFamily="2" charset="2"/>
              <a:buChar char="v"/>
            </a:pPr>
            <a:r>
              <a:rPr lang="en-US" dirty="0" smtClean="0">
                <a:solidFill>
                  <a:schemeClr val="tx2"/>
                </a:solidFill>
                <a:latin typeface="Baskerville Old Face" pitchFamily="18" charset="0"/>
              </a:rPr>
              <a:t>Power and function of central board</a:t>
            </a:r>
          </a:p>
          <a:p>
            <a:pPr>
              <a:buFont typeface="Wingdings" pitchFamily="2" charset="2"/>
              <a:buChar char="v"/>
            </a:pPr>
            <a:r>
              <a:rPr lang="en-US" dirty="0" smtClean="0">
                <a:solidFill>
                  <a:schemeClr val="tx2"/>
                </a:solidFill>
                <a:latin typeface="Baskerville Old Face" pitchFamily="18" charset="0"/>
              </a:rPr>
              <a:t>Prevention and control of air pollution</a:t>
            </a:r>
          </a:p>
          <a:p>
            <a:pPr>
              <a:buFont typeface="Wingdings" pitchFamily="2" charset="2"/>
              <a:buChar char="v"/>
            </a:pPr>
            <a:r>
              <a:rPr lang="en-US" dirty="0" smtClean="0">
                <a:solidFill>
                  <a:schemeClr val="tx2"/>
                </a:solidFill>
                <a:latin typeface="Baskerville Old Face" pitchFamily="18" charset="0"/>
              </a:rPr>
              <a:t>State air laboratory</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248400"/>
          </a:xfrm>
        </p:spPr>
        <p:txBody>
          <a:bodyPr>
            <a:normAutofit/>
          </a:bodyPr>
          <a:lstStyle/>
          <a:p>
            <a:pPr>
              <a:buFont typeface="Wingdings" pitchFamily="2" charset="2"/>
              <a:buChar char="v"/>
            </a:pPr>
            <a:r>
              <a:rPr lang="en-US" dirty="0" smtClean="0">
                <a:solidFill>
                  <a:schemeClr val="accent2">
                    <a:lumMod val="75000"/>
                  </a:schemeClr>
                </a:solidFill>
                <a:latin typeface="Arial Black" pitchFamily="34" charset="0"/>
              </a:rPr>
              <a:t>WATER POLLUTION ACT, 1974- </a:t>
            </a:r>
            <a:r>
              <a:rPr lang="en-US" sz="2600" dirty="0" smtClean="0">
                <a:solidFill>
                  <a:schemeClr val="tx2"/>
                </a:solidFill>
                <a:latin typeface="Baskerville Old Face" pitchFamily="18" charset="0"/>
              </a:rPr>
              <a:t>An act to provide for the prevention and control of water pollution and the maintaining or restoring water for future generation.</a:t>
            </a:r>
            <a:endParaRPr lang="en-US" dirty="0" smtClean="0">
              <a:solidFill>
                <a:schemeClr val="tx2"/>
              </a:solidFill>
              <a:latin typeface="Baskerville Old Face" pitchFamily="18" charset="0"/>
            </a:endParaRPr>
          </a:p>
          <a:p>
            <a:pPr>
              <a:buFont typeface="Wingdings" pitchFamily="2" charset="2"/>
              <a:buChar char="v"/>
            </a:pPr>
            <a:r>
              <a:rPr lang="en-US" dirty="0" smtClean="0">
                <a:solidFill>
                  <a:schemeClr val="accent2">
                    <a:lumMod val="75000"/>
                  </a:schemeClr>
                </a:solidFill>
                <a:latin typeface="Arial Black" pitchFamily="34" charset="0"/>
              </a:rPr>
              <a:t>THE WILD LIFE PROTECTION ACT, 1972 and AMENDED IN 1983, 1986 and 1991</a:t>
            </a:r>
          </a:p>
          <a:p>
            <a:pPr>
              <a:buFont typeface="Wingdings" pitchFamily="2" charset="2"/>
              <a:buChar char="v"/>
            </a:pPr>
            <a:r>
              <a:rPr lang="en-US" sz="2600" dirty="0" smtClean="0">
                <a:solidFill>
                  <a:schemeClr val="tx2"/>
                </a:solidFill>
                <a:latin typeface="Baskerville Old Face" pitchFamily="18" charset="0"/>
              </a:rPr>
              <a:t>An act to providing for the protection of wild life animals and birds and for matters connected there with or incidental thereto, whereas it is expedient to provide for the protection of wild animals and birds.</a:t>
            </a:r>
          </a:p>
          <a:p>
            <a:pPr>
              <a:buFont typeface="Wingdings" pitchFamily="2" charset="2"/>
              <a:buChar char="v"/>
            </a:pPr>
            <a:r>
              <a:rPr lang="en-US" dirty="0" smtClean="0">
                <a:solidFill>
                  <a:schemeClr val="accent2">
                    <a:lumMod val="75000"/>
                  </a:schemeClr>
                </a:solidFill>
                <a:latin typeface="Arial Black" pitchFamily="34" charset="0"/>
              </a:rPr>
              <a:t>FOREST (CONSERVATION) ACT, 1980</a:t>
            </a:r>
          </a:p>
          <a:p>
            <a:pPr>
              <a:buFont typeface="Wingdings" pitchFamily="2" charset="2"/>
              <a:buChar char="v"/>
            </a:pPr>
            <a:r>
              <a:rPr lang="en-US" sz="2400" dirty="0" smtClean="0">
                <a:solidFill>
                  <a:schemeClr val="tx2"/>
                </a:solidFill>
                <a:latin typeface="Baskerville Old Face" pitchFamily="18" charset="0"/>
              </a:rPr>
              <a:t>The forest (conservation) ACT 1980 has been amended by a law passed by parliament in December 1988.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343</Words>
  <Application>Microsoft Office PowerPoint</Application>
  <PresentationFormat>On-screen Show (4:3)</PresentationFormat>
  <Paragraphs>28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Environmental Protection Act</vt:lpstr>
      <vt:lpstr>Continued</vt:lpstr>
      <vt:lpstr>AIR POLLUTION ACT, 1981</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Protection Act</dc:title>
  <dc:creator>Tech</dc:creator>
  <cp:lastModifiedBy>Tech</cp:lastModifiedBy>
  <cp:revision>9</cp:revision>
  <dcterms:created xsi:type="dcterms:W3CDTF">2019-12-02T04:10:12Z</dcterms:created>
  <dcterms:modified xsi:type="dcterms:W3CDTF">2019-12-02T06:29:01Z</dcterms:modified>
</cp:coreProperties>
</file>